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70" r:id="rId4"/>
    <p:sldId id="281" r:id="rId5"/>
    <p:sldId id="293" r:id="rId6"/>
    <p:sldId id="308" r:id="rId7"/>
    <p:sldId id="333" r:id="rId8"/>
    <p:sldId id="359" r:id="rId9"/>
    <p:sldId id="360" r:id="rId10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7531" autoAdjust="0"/>
  </p:normalViewPr>
  <p:slideViewPr>
    <p:cSldViewPr>
      <p:cViewPr varScale="1">
        <p:scale>
          <a:sx n="33" d="100"/>
          <a:sy n="33" d="100"/>
        </p:scale>
        <p:origin x="-1248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1CEB1-52D5-4E88-96A7-984CA637EBDD}" type="datetimeFigureOut">
              <a:rPr lang="en-ZW" smtClean="0"/>
              <a:t>9/1/2011</a:t>
            </a:fld>
            <a:endParaRPr lang="en-Z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FD6CF-6567-42C7-8B72-19F5B500125F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628930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Box me in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FD6CF-6567-42C7-8B72-19F5B500125F}" type="slidenum">
              <a:rPr lang="en-ZW" smtClean="0"/>
              <a:t>6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77862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0D56-C34A-4B36-B4EA-83CACEA493A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1772-CF13-4485-94C5-D8E82F552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65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0D56-C34A-4B36-B4EA-83CACEA493A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1772-CF13-4485-94C5-D8E82F552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3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0D56-C34A-4B36-B4EA-83CACEA493A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1772-CF13-4485-94C5-D8E82F552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5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0D56-C34A-4B36-B4EA-83CACEA493A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1772-CF13-4485-94C5-D8E82F552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25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0D56-C34A-4B36-B4EA-83CACEA493A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1772-CF13-4485-94C5-D8E82F552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5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0D56-C34A-4B36-B4EA-83CACEA493A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1772-CF13-4485-94C5-D8E82F552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566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0D56-C34A-4B36-B4EA-83CACEA493A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1772-CF13-4485-94C5-D8E82F552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49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0D56-C34A-4B36-B4EA-83CACEA493A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1772-CF13-4485-94C5-D8E82F552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3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0D56-C34A-4B36-B4EA-83CACEA493A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1772-CF13-4485-94C5-D8E82F552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36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0D56-C34A-4B36-B4EA-83CACEA493A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1772-CF13-4485-94C5-D8E82F552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154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0D56-C34A-4B36-B4EA-83CACEA493A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1772-CF13-4485-94C5-D8E82F552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440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0D56-C34A-4B36-B4EA-83CACEA493A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A1772-CF13-4485-94C5-D8E82F552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58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E0D56-C34A-4B36-B4EA-83CACEA493A9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A1772-CF13-4485-94C5-D8E82F552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845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0346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Chapter 1</a:t>
            </a:r>
            <a:endParaRPr lang="en-US" sz="4800" dirty="0"/>
          </a:p>
          <a:p>
            <a:pPr marL="0" indent="0" algn="ctr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b="1" dirty="0" smtClean="0"/>
              <a:t>Section </a:t>
            </a:r>
            <a:r>
              <a:rPr lang="en-US" sz="4800" b="1" dirty="0"/>
              <a:t>4:</a:t>
            </a:r>
            <a:r>
              <a:rPr lang="en-US" sz="4800" dirty="0"/>
              <a:t> Rewriting Equations and Formulas</a:t>
            </a:r>
          </a:p>
          <a:p>
            <a:pPr algn="ctr"/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32337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10990"/>
              </p:ext>
            </p:extLst>
          </p:nvPr>
        </p:nvGraphicFramePr>
        <p:xfrm>
          <a:off x="381000" y="1143000"/>
          <a:ext cx="6172200" cy="57128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1791929"/>
                <a:gridCol w="1393723"/>
                <a:gridCol w="2986548"/>
              </a:tblGrid>
              <a:tr h="390787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COMMON FORMULAS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03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QUANTITY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FORMULA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MEANING OF VARIABLES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</a:tr>
              <a:tr h="2917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Distance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 = </a:t>
                      </a:r>
                      <a:r>
                        <a:rPr lang="en-US" sz="1800" dirty="0" err="1">
                          <a:effectLst/>
                        </a:rPr>
                        <a:t>rt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 = distance, r = rate, t = time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</a:tr>
              <a:tr h="5834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Temperature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 = degrees if Fahrenheit,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 = degrees in Celsius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</a:tr>
              <a:tr h="2917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Area for a Triangle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omic Sans MS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 = area, b = base, h = height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 anchor="ctr"/>
                </a:tc>
              </a:tr>
              <a:tr h="2917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Area of a Rectangle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 = </a:t>
                      </a:r>
                      <a:r>
                        <a:rPr lang="en-US" sz="1800" dirty="0" err="1">
                          <a:effectLst/>
                        </a:rPr>
                        <a:t>lw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 = length, w = width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</a:tr>
              <a:tr h="2917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Perimeter of a Rectangle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 = 2l + 2w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 = perimeter, l = length, </a:t>
                      </a: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w </a:t>
                      </a:r>
                      <a:r>
                        <a:rPr lang="en-US" sz="1800" dirty="0">
                          <a:effectLst/>
                        </a:rPr>
                        <a:t>= width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</a:tr>
              <a:tr h="5834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Area of a Trapezoid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omic Sans MS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 = area, h = height,                                      b</a:t>
                      </a:r>
                      <a:r>
                        <a:rPr lang="en-US" sz="1800" baseline="-25000">
                          <a:effectLst/>
                        </a:rPr>
                        <a:t>1</a:t>
                      </a:r>
                      <a:r>
                        <a:rPr lang="en-US" sz="1800">
                          <a:effectLst/>
                        </a:rPr>
                        <a:t> = base one,  b</a:t>
                      </a:r>
                      <a:r>
                        <a:rPr lang="en-US" sz="1800" baseline="-25000">
                          <a:effectLst/>
                        </a:rPr>
                        <a:t>2</a:t>
                      </a:r>
                      <a:r>
                        <a:rPr lang="en-US" sz="1800">
                          <a:effectLst/>
                        </a:rPr>
                        <a:t> = base two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</a:tr>
              <a:tr h="2917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Area of a Circle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 = </a:t>
                      </a:r>
                      <a:r>
                        <a:rPr lang="en-US" sz="1800" dirty="0">
                          <a:effectLst/>
                          <a:sym typeface="Symbol"/>
                        </a:rPr>
                        <a:t></a:t>
                      </a:r>
                      <a:r>
                        <a:rPr lang="en-US" sz="1800" dirty="0">
                          <a:effectLst/>
                        </a:rPr>
                        <a:t>r</a:t>
                      </a:r>
                      <a:r>
                        <a:rPr lang="en-US" sz="1800" baseline="300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 = area, r = radius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</a:tr>
              <a:tr h="2917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Circumference of a Circle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 = 2</a:t>
                      </a:r>
                      <a:r>
                        <a:rPr lang="en-US" sz="1800" dirty="0">
                          <a:effectLst/>
                          <a:sym typeface="Symbol"/>
                        </a:rPr>
                        <a:t></a:t>
                      </a:r>
                      <a:r>
                        <a:rPr lang="en-US" sz="1800" dirty="0">
                          <a:effectLst/>
                        </a:rPr>
                        <a:t>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 = circumference, r = radius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</a:tr>
              <a:tr h="2917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Simple Interest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I = </a:t>
                      </a:r>
                      <a:r>
                        <a:rPr lang="en-US" sz="1800" dirty="0" err="1">
                          <a:effectLst/>
                        </a:rPr>
                        <a:t>Prt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 = interest, P = principal, </a:t>
                      </a: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r </a:t>
                      </a:r>
                      <a:r>
                        <a:rPr lang="en-US" sz="1800" dirty="0">
                          <a:effectLst/>
                        </a:rPr>
                        <a:t>= rate, t = time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731" marR="59731" marT="0" marB="0"/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097205"/>
              </p:ext>
            </p:extLst>
          </p:nvPr>
        </p:nvGraphicFramePr>
        <p:xfrm>
          <a:off x="2438400" y="2819400"/>
          <a:ext cx="8763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Equation" r:id="rId3" imgW="875920" imgH="393529" progId="Equation.3">
                  <p:embed/>
                </p:oleObj>
              </mc:Choice>
              <mc:Fallback>
                <p:oleObj name="Equation" r:id="rId3" imgW="875920" imgH="39352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819400"/>
                        <a:ext cx="8763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6286244"/>
              </p:ext>
            </p:extLst>
          </p:nvPr>
        </p:nvGraphicFramePr>
        <p:xfrm>
          <a:off x="2362200" y="3276600"/>
          <a:ext cx="1066800" cy="528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Equation" r:id="rId5" imgW="622030" imgH="393529" progId="Equation.3">
                  <p:embed/>
                </p:oleObj>
              </mc:Choice>
              <mc:Fallback>
                <p:oleObj name="Equation" r:id="rId5" imgW="622030" imgH="39352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276600"/>
                        <a:ext cx="1066800" cy="5287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3395503"/>
              </p:ext>
            </p:extLst>
          </p:nvPr>
        </p:nvGraphicFramePr>
        <p:xfrm>
          <a:off x="2133600" y="4953000"/>
          <a:ext cx="1462668" cy="5214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Equation" r:id="rId7" imgW="1091726" imgH="393529" progId="Equation.3">
                  <p:embed/>
                </p:oleObj>
              </mc:Choice>
              <mc:Fallback>
                <p:oleObj name="Equation" r:id="rId7" imgW="1091726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953000"/>
                        <a:ext cx="1462668" cy="5214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95400" y="424190"/>
            <a:ext cx="45861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Do NOT copy; it is on p. 28</a:t>
            </a:r>
            <a:endParaRPr lang="en-ZW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7162800"/>
            <a:ext cx="449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Keep this schema in mind for the next section</a:t>
            </a:r>
            <a:endParaRPr lang="en-ZW" sz="3200" dirty="0"/>
          </a:p>
        </p:txBody>
      </p:sp>
    </p:spTree>
    <p:extLst>
      <p:ext uri="{BB962C8B-B14F-4D97-AF65-F5344CB8AC3E}">
        <p14:creationId xmlns:p14="http://schemas.microsoft.com/office/powerpoint/2010/main" val="292625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mph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2224616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REWRITING AN EQUATION WITH MORE THAN ONE VARIABLE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590800"/>
            <a:ext cx="6858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Comic Sans MS"/>
              </a:rPr>
              <a:t>1.  Solve 7x – 3y = 8 for y					</a:t>
            </a:r>
            <a:endParaRPr lang="en-US" dirty="0">
              <a:latin typeface="Comic Sans MS"/>
              <a:sym typeface="Symbo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5334000"/>
            <a:ext cx="67056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 startAt="2"/>
            </a:pPr>
            <a:r>
              <a:rPr lang="en-US" sz="4300" dirty="0" smtClean="0">
                <a:latin typeface="Comic Sans MS"/>
              </a:rPr>
              <a:t>Solve the formula </a:t>
            </a:r>
          </a:p>
          <a:p>
            <a:r>
              <a:rPr lang="en-US" sz="4300" dirty="0" smtClean="0">
                <a:latin typeface="Comic Sans MS"/>
              </a:rPr>
              <a:t>C = 2</a:t>
            </a:r>
            <a:r>
              <a:rPr lang="en-US" sz="4300" dirty="0" smtClean="0">
                <a:latin typeface="Comic Sans MS"/>
                <a:sym typeface="Symbol"/>
              </a:rPr>
              <a:t>r for r.</a:t>
            </a:r>
            <a:endParaRPr lang="en-US" sz="4300" dirty="0">
              <a:latin typeface="Comic Sans MS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55950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366184"/>
            <a:ext cx="6858000" cy="2148416"/>
          </a:xfrm>
        </p:spPr>
        <p:txBody>
          <a:bodyPr>
            <a:noAutofit/>
          </a:bodyPr>
          <a:lstStyle/>
          <a:p>
            <a:pPr marR="0" algn="l" rtl="0"/>
            <a:r>
              <a:rPr lang="en-US" sz="3600" b="0" i="0" u="none" strike="noStrike" baseline="0" dirty="0" smtClean="0">
                <a:latin typeface="Comic Sans MS"/>
              </a:rPr>
              <a:t>Given the equation x + </a:t>
            </a:r>
            <a:r>
              <a:rPr lang="en-US" sz="3600" b="0" i="0" u="none" strike="noStrike" baseline="0" dirty="0" err="1" smtClean="0">
                <a:latin typeface="Comic Sans MS"/>
              </a:rPr>
              <a:t>xy</a:t>
            </a:r>
            <a:r>
              <a:rPr lang="en-US" sz="3600" b="0" i="0" u="none" strike="noStrike" baseline="0" dirty="0" smtClean="0">
                <a:latin typeface="Comic Sans MS"/>
              </a:rPr>
              <a:t> = 1, to find the value of y, </a:t>
            </a:r>
            <a:br>
              <a:rPr lang="en-US" sz="3600" b="0" i="0" u="none" strike="noStrike" baseline="0" dirty="0" smtClean="0">
                <a:latin typeface="Comic Sans MS"/>
              </a:rPr>
            </a:br>
            <a:r>
              <a:rPr lang="en-US" sz="3600" b="0" i="0" u="none" strike="noStrike" baseline="0" dirty="0" smtClean="0">
                <a:solidFill>
                  <a:srgbClr val="FF0000"/>
                </a:solidFill>
                <a:latin typeface="Comic Sans MS"/>
              </a:rPr>
              <a:t>solve for y first </a:t>
            </a:r>
            <a:r>
              <a:rPr lang="en-US" sz="3600" b="0" i="0" u="none" strike="noStrike" baseline="0" dirty="0" smtClean="0">
                <a:latin typeface="Comic Sans MS"/>
              </a:rPr>
              <a:t/>
            </a:r>
            <a:br>
              <a:rPr lang="en-US" sz="3600" b="0" i="0" u="none" strike="noStrike" baseline="0" dirty="0" smtClean="0">
                <a:latin typeface="Comic Sans MS"/>
              </a:rPr>
            </a:br>
            <a:r>
              <a:rPr lang="en-US" sz="3600" b="0" i="0" u="none" strike="noStrike" baseline="0" dirty="0" smtClean="0">
                <a:latin typeface="Comic Sans MS"/>
              </a:rPr>
              <a:t>then let </a:t>
            </a:r>
            <a:r>
              <a:rPr lang="en-US" sz="3600" b="0" i="0" u="none" strike="noStrike" baseline="0" dirty="0" smtClean="0">
                <a:solidFill>
                  <a:srgbClr val="7030A0"/>
                </a:solidFill>
                <a:latin typeface="Comic Sans MS"/>
              </a:rPr>
              <a:t>x = -1 </a:t>
            </a:r>
            <a:r>
              <a:rPr lang="en-US" sz="3600" b="0" i="0" u="none" strike="noStrike" baseline="0" dirty="0" smtClean="0">
                <a:latin typeface="Comic Sans MS"/>
              </a:rPr>
              <a:t>&amp; </a:t>
            </a:r>
            <a:r>
              <a:rPr lang="en-US" sz="3600" b="0" i="0" u="none" strike="noStrike" baseline="0" dirty="0" smtClean="0">
                <a:solidFill>
                  <a:srgbClr val="0070C0"/>
                </a:solidFill>
                <a:latin typeface="Comic Sans MS"/>
              </a:rPr>
              <a:t>x = 3</a:t>
            </a:r>
          </a:p>
        </p:txBody>
      </p:sp>
    </p:spTree>
    <p:extLst>
      <p:ext uri="{BB962C8B-B14F-4D97-AF65-F5344CB8AC3E}">
        <p14:creationId xmlns:p14="http://schemas.microsoft.com/office/powerpoint/2010/main" val="20377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28600" y="3352800"/>
            <a:ext cx="64770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latin typeface="Comic Sans MS"/>
              </a:rPr>
              <a:t>You have 40 feet of fencing with which to enclose a rectangular garden.  Express the garden’s area in terms of its length only.</a:t>
            </a:r>
            <a:endParaRPr lang="en-US" sz="3200" dirty="0">
              <a:latin typeface="Comic Sans M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533400"/>
            <a:ext cx="5715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0" i="0" u="none" strike="noStrike" baseline="0" dirty="0" smtClean="0">
                <a:latin typeface="Comic Sans MS"/>
              </a:rPr>
              <a:t>Solve the formula P = 2</a:t>
            </a:r>
            <a:r>
              <a:rPr lang="en-US" sz="3200" b="0" i="0" u="none" strike="noStrike" baseline="0" dirty="0" smtClean="0">
                <a:latin typeface="Script MT Bold"/>
              </a:rPr>
              <a:t>l</a:t>
            </a:r>
            <a:r>
              <a:rPr lang="en-US" sz="3200" b="0" i="0" u="none" strike="noStrike" baseline="0" dirty="0" smtClean="0">
                <a:latin typeface="Comic Sans MS"/>
              </a:rPr>
              <a:t> + 2w for </a:t>
            </a:r>
            <a:r>
              <a:rPr lang="en-US" sz="3200" b="0" i="0" u="none" strike="noStrike" baseline="0" dirty="0" smtClean="0">
                <a:latin typeface="Script MT Bold"/>
              </a:rPr>
              <a:t>l</a:t>
            </a:r>
            <a:r>
              <a:rPr lang="en-US" sz="3200" b="0" i="0" u="none" strike="noStrike" baseline="0" dirty="0" smtClean="0">
                <a:latin typeface="Comic Sans MS"/>
              </a:rPr>
              <a:t>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5077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algn="l" rtl="0"/>
            <a:r>
              <a:rPr lang="en-US" sz="3200" b="0" i="0" u="none" strike="noStrike" baseline="0" dirty="0" smtClean="0">
                <a:latin typeface="Comic Sans MS"/>
              </a:rPr>
              <a:t>Solve the formula  </a:t>
            </a:r>
            <a:br>
              <a:rPr lang="en-US" sz="3200" b="0" i="0" u="none" strike="noStrike" baseline="0" dirty="0" smtClean="0">
                <a:latin typeface="Comic Sans MS"/>
              </a:rPr>
            </a:br>
            <a:r>
              <a:rPr lang="en-US" sz="3200" b="0" i="0" u="none" strike="noStrike" baseline="0" dirty="0" smtClean="0">
                <a:latin typeface="Comic Sans MS"/>
              </a:rPr>
              <a:t>for h.			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3049151"/>
              </p:ext>
            </p:extLst>
          </p:nvPr>
        </p:nvGraphicFramePr>
        <p:xfrm>
          <a:off x="3886200" y="457200"/>
          <a:ext cx="277851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4" imgW="1091726" imgH="393529" progId="Equation.3">
                  <p:embed/>
                </p:oleObj>
              </mc:Choice>
              <mc:Fallback>
                <p:oleObj name="Equation" r:id="rId4" imgW="1091726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457200"/>
                        <a:ext cx="2778512" cy="99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304800" y="5181600"/>
            <a:ext cx="50642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Comic Sans MS"/>
              </a:rPr>
              <a:t>Solve the formula  for b</a:t>
            </a:r>
            <a:r>
              <a:rPr lang="en-US" sz="3200" baseline="-25000" dirty="0">
                <a:latin typeface="Comic Sans MS"/>
              </a:rPr>
              <a:t>1</a:t>
            </a:r>
            <a:r>
              <a:rPr lang="en-US" sz="3200" dirty="0">
                <a:latin typeface="Comic Sans MS"/>
              </a:rPr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26301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1524000"/>
          </a:xfrm>
        </p:spPr>
        <p:txBody>
          <a:bodyPr/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Solving a Multi-Step Problem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" y="5400498"/>
            <a:ext cx="68199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7030A0"/>
                </a:solidFill>
                <a:latin typeface="Comic Sans MS"/>
              </a:rPr>
              <a:t>Write an equation that represents the </a:t>
            </a:r>
            <a:r>
              <a:rPr lang="en-US" sz="3200" dirty="0" smtClean="0">
                <a:solidFill>
                  <a:srgbClr val="7030A0"/>
                </a:solidFill>
                <a:latin typeface="Comic Sans MS"/>
              </a:rPr>
              <a:t>library’s monthly revenue from DVD rentals.</a:t>
            </a:r>
            <a:endParaRPr lang="en-ZW" sz="3200" dirty="0">
              <a:solidFill>
                <a:srgbClr val="7030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676400"/>
            <a:ext cx="685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The Public Library rents feature film DVDs for </a:t>
            </a:r>
            <a:r>
              <a:rPr lang="en-US" sz="3200" dirty="0">
                <a:latin typeface="Comic Sans MS" pitchFamily="66" charset="0"/>
              </a:rPr>
              <a:t>one price and </a:t>
            </a:r>
            <a:r>
              <a:rPr lang="en-US" sz="3200" dirty="0" smtClean="0">
                <a:latin typeface="Comic Sans MS" pitchFamily="66" charset="0"/>
              </a:rPr>
              <a:t>other DVDs at </a:t>
            </a:r>
            <a:r>
              <a:rPr lang="en-US" sz="3200" dirty="0">
                <a:latin typeface="Comic Sans MS" pitchFamily="66" charset="0"/>
              </a:rPr>
              <a:t>a lower </a:t>
            </a:r>
            <a:r>
              <a:rPr lang="en-US" sz="3200" dirty="0" smtClean="0">
                <a:latin typeface="Comic Sans MS" pitchFamily="66" charset="0"/>
              </a:rPr>
              <a:t>price: 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850" y="7053682"/>
            <a:ext cx="5943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Comic Sans MS"/>
              </a:rPr>
              <a:t>R=$2F + $1C</a:t>
            </a:r>
            <a:endParaRPr lang="en-ZW" sz="4000" dirty="0"/>
          </a:p>
        </p:txBody>
      </p:sp>
      <p:sp>
        <p:nvSpPr>
          <p:cNvPr id="11" name="Rectangle 10"/>
          <p:cNvSpPr/>
          <p:nvPr/>
        </p:nvSpPr>
        <p:spPr>
          <a:xfrm>
            <a:off x="66675" y="3328958"/>
            <a:ext cx="61531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omic Sans MS" pitchFamily="66" charset="0"/>
              </a:rPr>
              <a:t>Feature Films are available on DVD for a fee of $2 per week for new videos and $1 per week for older </a:t>
            </a:r>
            <a:r>
              <a:rPr lang="en-US" sz="3200" dirty="0" smtClean="0">
                <a:latin typeface="Comic Sans MS" pitchFamily="66" charset="0"/>
              </a:rPr>
              <a:t>(classic) videos</a:t>
            </a:r>
            <a:endParaRPr lang="en-US" sz="3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79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2425" y="95250"/>
            <a:ext cx="5943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omic Sans MS"/>
              </a:rPr>
              <a:t>Solve the revenue equation for the variable representing the number of </a:t>
            </a:r>
            <a:r>
              <a:rPr lang="en-US" sz="3200" dirty="0" smtClean="0">
                <a:latin typeface="Comic Sans MS"/>
              </a:rPr>
              <a:t>feature films rented.</a:t>
            </a:r>
            <a:endParaRPr lang="en-ZW" sz="3200" dirty="0"/>
          </a:p>
        </p:txBody>
      </p:sp>
      <p:sp>
        <p:nvSpPr>
          <p:cNvPr id="5" name="Rectangle 4"/>
          <p:cNvSpPr/>
          <p:nvPr/>
        </p:nvSpPr>
        <p:spPr>
          <a:xfrm>
            <a:off x="352425" y="2351877"/>
            <a:ext cx="5943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Comic Sans MS"/>
              </a:rPr>
              <a:t>R=2F + C</a:t>
            </a:r>
            <a:endParaRPr lang="en-ZW" sz="4000" dirty="0"/>
          </a:p>
        </p:txBody>
      </p:sp>
    </p:spTree>
    <p:extLst>
      <p:ext uri="{BB962C8B-B14F-4D97-AF65-F5344CB8AC3E}">
        <p14:creationId xmlns:p14="http://schemas.microsoft.com/office/powerpoint/2010/main" val="170151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2438400"/>
            <a:ext cx="6743700" cy="2986616"/>
          </a:xfrm>
        </p:spPr>
        <p:txBody>
          <a:bodyPr>
            <a:normAutofit/>
          </a:bodyPr>
          <a:lstStyle/>
          <a:p>
            <a:pPr marR="0" algn="l" rtl="0"/>
            <a:r>
              <a:rPr lang="en-US" sz="3200" b="0" i="0" u="none" strike="noStrike" baseline="0" dirty="0" smtClean="0">
                <a:latin typeface="Comic Sans MS"/>
              </a:rPr>
              <a:t>The </a:t>
            </a:r>
            <a:r>
              <a:rPr lang="en-US" sz="3200" dirty="0" smtClean="0">
                <a:latin typeface="Comic Sans MS"/>
              </a:rPr>
              <a:t>l</a:t>
            </a:r>
            <a:r>
              <a:rPr lang="en-US" sz="3200" b="0" i="0" u="none" strike="noStrike" baseline="0" dirty="0" smtClean="0">
                <a:latin typeface="Comic Sans MS"/>
              </a:rPr>
              <a:t>ibrary wants $</a:t>
            </a:r>
            <a:r>
              <a:rPr lang="en-US" sz="3200" dirty="0">
                <a:latin typeface="Comic Sans MS"/>
              </a:rPr>
              <a:t>8</a:t>
            </a:r>
            <a:r>
              <a:rPr lang="en-US" sz="3200" b="0" i="0" u="none" strike="noStrike" baseline="0" dirty="0" smtClean="0">
                <a:latin typeface="Comic Sans MS"/>
              </a:rPr>
              <a:t>,000 </a:t>
            </a:r>
            <a:r>
              <a:rPr lang="en-US" sz="3200" b="0" i="0" u="none" strike="noStrike" baseline="0" dirty="0" smtClean="0">
                <a:latin typeface="Comic Sans MS"/>
              </a:rPr>
              <a:t>in revenue per month.  How many new movies must be rented if the number of older movies rented </a:t>
            </a:r>
            <a:r>
              <a:rPr lang="en-US" sz="3200" b="0" i="0" u="none" strike="noStrike" baseline="0" dirty="0" smtClean="0">
                <a:latin typeface="Comic Sans MS"/>
              </a:rPr>
              <a:t>is </a:t>
            </a:r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omic Sans MS"/>
              </a:rPr>
              <a:t>500?</a:t>
            </a:r>
            <a:r>
              <a:rPr lang="en-US" sz="3200" b="0" i="0" u="none" strike="noStrike" baseline="0" dirty="0" smtClean="0">
                <a:latin typeface="Comic Sans MS"/>
              </a:rPr>
              <a:t> </a:t>
            </a:r>
            <a:r>
              <a:rPr lang="en-US" sz="3200" b="0" i="0" u="none" strike="noStrike" baseline="0" dirty="0" smtClean="0">
                <a:solidFill>
                  <a:srgbClr val="7030A0"/>
                </a:solidFill>
                <a:latin typeface="Comic Sans MS"/>
              </a:rPr>
              <a:t>1500</a:t>
            </a:r>
            <a:r>
              <a:rPr lang="en-US" sz="3200" b="0" i="0" u="none" strike="noStrike" baseline="0" dirty="0" smtClean="0">
                <a:solidFill>
                  <a:srgbClr val="7030A0"/>
                </a:solidFill>
                <a:latin typeface="Comic Sans MS"/>
              </a:rPr>
              <a:t>?</a:t>
            </a:r>
          </a:p>
        </p:txBody>
      </p:sp>
      <p:sp>
        <p:nvSpPr>
          <p:cNvPr id="5" name="Rectangle 4"/>
          <p:cNvSpPr/>
          <p:nvPr/>
        </p:nvSpPr>
        <p:spPr>
          <a:xfrm>
            <a:off x="352425" y="304800"/>
            <a:ext cx="5943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Comic Sans MS"/>
              </a:rPr>
              <a:t>R=2F + C</a:t>
            </a:r>
            <a:endParaRPr lang="en-ZW" sz="4000" dirty="0"/>
          </a:p>
        </p:txBody>
      </p:sp>
    </p:spTree>
    <p:extLst>
      <p:ext uri="{BB962C8B-B14F-4D97-AF65-F5344CB8AC3E}">
        <p14:creationId xmlns:p14="http://schemas.microsoft.com/office/powerpoint/2010/main" val="166265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397</Words>
  <Application>Microsoft Office PowerPoint</Application>
  <PresentationFormat>On-screen Show (4:3)</PresentationFormat>
  <Paragraphs>56</Paragraphs>
  <Slides>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PowerPoint Presentation</vt:lpstr>
      <vt:lpstr>PowerPoint Presentation</vt:lpstr>
      <vt:lpstr>REWRITING AN EQUATION WITH MORE THAN ONE VARIABLE</vt:lpstr>
      <vt:lpstr>Given the equation x + xy = 1, to find the value of y,  solve for y first  then let x = -1 &amp; x = 3</vt:lpstr>
      <vt:lpstr>PowerPoint Presentation</vt:lpstr>
      <vt:lpstr>Solve the formula   for h.   </vt:lpstr>
      <vt:lpstr>Solving a Multi-Step Problem</vt:lpstr>
      <vt:lpstr>PowerPoint Presentation</vt:lpstr>
      <vt:lpstr>The library wants $8,000 in revenue per month.  How many new movies must be rented if the number of older movies rented is 500? 1500?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Raja, Sheila</dc:creator>
  <cp:lastModifiedBy>Sheila</cp:lastModifiedBy>
  <cp:revision>12</cp:revision>
  <dcterms:created xsi:type="dcterms:W3CDTF">2011-09-01T16:54:56Z</dcterms:created>
  <dcterms:modified xsi:type="dcterms:W3CDTF">2011-09-02T02:52:21Z</dcterms:modified>
</cp:coreProperties>
</file>